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" Type="http://schemas.openxmlformats.org/officeDocument/2006/relationships/image" Target="../media/arshjul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/>
          <p:cNvSpPr txBox="1"/>
          <p:nvPr/>
        </p:nvSpPr>
        <p:spPr>
          <a:xfrm>
            <a:off x="457200" y="685800"/>
            <a:ext cx="4800000" cy="1400000"/>
          </a:xfrm>
          <a:prstGeom prst="rect">
            <a:avLst/>
          </a:prstGeom>
          <a:noFill/>
        </p:spPr>
        <p:txBody>
          <a:bodyPr wrap="square" lIns="0" rIns="0">
            <a:normAutofit/>
          </a:bodyPr>
          <a:lstStyle/>
          <a:p>
            <a:pPr>
              <a:spcAft>
                <a:spcPts val="900"/>
              </a:spcAft>
            </a:pPr>
            <a:r>
              <a:rPr lang="nb-NO" sz="4000" b="1" dirty="0">
                <a:solidFill>
                  <a:srgbClr val="1F2937"/>
                </a:solidFill>
                <a:latin typeface="Arial"/>
              </a:rPr>
              <a:t>Årshjul</a:t>
            </a:r>
          </a:p>
          <a:p>
            <a:pPr>
              <a:spcAft>
                <a:spcPts val="900"/>
              </a:spcAft>
            </a:pPr>
            <a:r>
              <a:rPr lang="nb-NO" sz="2400" dirty="0">
                <a:solidFill>
                  <a:srgbClr val="4B5563"/>
                </a:solidFill>
                <a:latin typeface="Arial"/>
              </a:rPr>
              <a:t>Kalenderåret 2027</a:t>
            </a:r>
          </a:p>
        </p:txBody>
      </p:sp>
      <p:sp>
        <p:nvSpPr>
          <p:cNvPr id="3" name="Tekst"/>
          <p:cNvSpPr txBox="1"/>
          <p:nvPr/>
        </p:nvSpPr>
        <p:spPr>
          <a:xfrm>
            <a:off x="457200" y="2286000"/>
            <a:ext cx="4800000" cy="3200000"/>
          </a:xfrm>
          <a:prstGeom prst="rect">
            <a:avLst/>
          </a:prstGeom>
          <a:noFill/>
        </p:spPr>
        <p:txBody>
          <a:bodyPr wrap="square" lIns="0" rIns="0">
            <a:normAutofit/>
          </a:bodyPr>
          <a:lstStyle/>
          <a:p>
            <a:pPr>
              <a:spcAft>
                <a:spcPts val="900"/>
              </a:spcAft>
            </a:pPr>
            <a:r>
              <a:rPr lang="nb-NO" sz="1600" dirty="0">
                <a:solidFill>
                  <a:srgbClr val="1F2937"/>
                </a:solidFill>
                <a:latin typeface="Arial"/>
              </a:rPr>
              <a:t>Skriv aktivitetene i ringene med tekstbokser (Sett inn, Tekstboks), eller fyll ut tabellen på neste lysbilde.</a:t>
            </a:r>
          </a:p>
          <a:p>
            <a:pPr>
              <a:spcAft>
                <a:spcPts val="900"/>
              </a:spcAft>
            </a:pPr>
            <a:r>
              <a:rPr lang="nb-NO" sz="1600" dirty="0">
                <a:solidFill>
                  <a:srgbClr val="1F2937"/>
                </a:solidFill>
                <a:latin typeface="Arial"/>
              </a:rPr>
              <a:t>Ukenummer og røde dager ligger allerede i hjulet.</a:t>
            </a:r>
          </a:p>
          <a:p>
            <a:pPr>
              <a:spcAft>
                <a:spcPts val="900"/>
              </a:spcAft>
            </a:pPr>
            <a:r>
              <a:rPr lang="nb-NO" sz="1400" dirty="0">
                <a:solidFill>
                  <a:srgbClr val="4B5563"/>
                </a:solidFill>
                <a:latin typeface="Arial"/>
              </a:rPr>
              <a:t>Vil du heller ha hjulet ferdig utfylt, med hver aktivitet på riktig dato? Lim inn listen på lagarshjul.no.</a:t>
            </a:r>
          </a:p>
        </p:txBody>
      </p:sp>
      <p:pic>
        <p:nvPicPr>
          <p:cNvPr id="4" name="Årshjul"/>
          <p:cNvPicPr>
            <a:picLocks noChangeAspect="1"/>
          </p:cNvPicPr>
          <p:nvPr/>
        </p:nvPicPr>
        <p:blipFill>
          <a:blip r:embed="rIdImg"/>
          <a:stretch>
            <a:fillRect/>
          </a:stretch>
        </p:blipFill>
        <p:spPr>
          <a:xfrm>
            <a:off x="5563400" y="229000"/>
            <a:ext cx="6400000" cy="640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/>
          <p:cNvSpPr txBox="1"/>
          <p:nvPr/>
        </p:nvSpPr>
        <p:spPr>
          <a:xfrm>
            <a:off x="457200" y="300000"/>
            <a:ext cx="11000000" cy="600000"/>
          </a:xfrm>
          <a:prstGeom prst="rect">
            <a:avLst/>
          </a:prstGeom>
          <a:noFill/>
        </p:spPr>
        <p:txBody>
          <a:bodyPr wrap="square" lIns="0" rIns="0">
            <a:normAutofit/>
          </a:bodyPr>
          <a:lstStyle/>
          <a:p>
            <a:pPr>
              <a:spcAft>
                <a:spcPts val="900"/>
              </a:spcAft>
            </a:pPr>
            <a:r>
              <a:rPr lang="nb-NO" sz="2400" b="1" dirty="0">
                <a:solidFill>
                  <a:srgbClr val="1F2937"/>
                </a:solidFill>
                <a:latin typeface="Arial"/>
              </a:rPr>
              <a:t>Aktiviteter</a:t>
            </a:r>
          </a:p>
        </p:txBody>
      </p:sp>
      <p:graphicFrame>
        <p:nvGraphicFramePr>
          <p:cNvPr id="3" name="Aktiviteter"/>
          <p:cNvGraphicFramePr>
            <a:graphicFrameLocks noGrp="1"/>
          </p:cNvGraphicFramePr>
          <p:nvPr/>
        </p:nvGraphicFramePr>
        <p:xfrm>
          <a:off x="457200" y="1000000"/>
          <a:ext cx="11078400" cy="5460000"/>
        </p:xfrm>
        <a:graphic>
          <a:graphicData uri="http://schemas.openxmlformats.org/drawingml/2006/table">
            <a:tbl>
              <a:tblPr firstRow="1"/>
              <a:tblGrid>
                <a:gridCol w="2200000"/>
                <a:gridCol w="6000000"/>
                <a:gridCol w="2878400"/>
              </a:tblGrid>
              <a:tr h="420000"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rgbClr val="1F2937"/>
                          </a:solidFill>
                          <a:latin typeface="Arial"/>
                        </a:rPr>
                        <a:t>Måned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rgbClr val="1F2937"/>
                          </a:solidFill>
                          <a:latin typeface="Arial"/>
                        </a:rPr>
                        <a:t>Aktivitet og dato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sz="1200" b="1" dirty="0">
                          <a:solidFill>
                            <a:srgbClr val="1F2937"/>
                          </a:solidFill>
                          <a:latin typeface="Arial"/>
                        </a:rPr>
                        <a:t>Ansvarlig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Januar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Februar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Mars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April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Mai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Juni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Juli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August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September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Oktober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November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  <a:tr h="420000">
                <a:tc>
                  <a:txBody>
                    <a:bodyPr/>
                    <a:lstStyle/>
                    <a:p>
                      <a:r>
                        <a:rPr lang="nb-NO" sz="1200" dirty="0">
                          <a:solidFill>
                            <a:srgbClr val="1F2937"/>
                          </a:solidFill>
                          <a:latin typeface="Arial"/>
                        </a:rPr>
                        <a:t>Desember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sz="1200" dirty="0"/>
                    </a:p>
                  </a:txBody>
                  <a:tcPr marL="91440" marR="91440" marT="45720" marB="45720" anchor="ctr">
                    <a:lnL w="9525">
                      <a:solidFill>
                        <a:srgbClr val="9CA3AF"/>
                      </a:solidFill>
                    </a:lnL>
                    <a:lnR w="9525">
                      <a:solidFill>
                        <a:srgbClr val="9CA3AF"/>
                      </a:solidFill>
                    </a:lnR>
                    <a:lnT w="9525">
                      <a:solidFill>
                        <a:srgbClr val="9CA3AF"/>
                      </a:solidFill>
                    </a:lnT>
                    <a:lnB w="9525">
                      <a:solidFill>
                        <a:srgbClr val="9CA3AF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Lag årshjul">
  <a:themeElements>
    <a:clrScheme name="Lag årshjul">
      <a:dk1>
        <a:srgbClr val="000000"/>
      </a:dk1>
      <a:lt1>
        <a:srgbClr val="FFFFFF"/>
      </a:lt1>
      <a:dk2>
        <a:srgbClr val="1F2937"/>
      </a:dk2>
      <a:lt2>
        <a:srgbClr val="EEF2F7"/>
      </a:lt2>
      <a:accent1>
        <a:srgbClr val="2563EB"/>
      </a:accent1>
      <a:accent2>
        <a:srgbClr val="059669"/>
      </a:accent2>
      <a:accent3>
        <a:srgbClr val="D97706"/>
      </a:accent3>
      <a:accent4>
        <a:srgbClr val="DC2626"/>
      </a:accent4>
      <a:accent5>
        <a:srgbClr val="7C3AED"/>
      </a:accent5>
      <a:accent6>
        <a:srgbClr val="0891B2"/>
      </a:accent6>
      <a:hlink>
        <a:srgbClr val="2563EB"/>
      </a:hlink>
      <a:folHlink>
        <a:srgbClr val="7C3AED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nkel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